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2A7C3-7523-4D32-815A-F8F4A8948BD8}" type="datetimeFigureOut">
              <a:rPr lang="en-CA" smtClean="0"/>
              <a:t>26/07/2014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47122-8440-4B76-88AB-06ABA12E0B49}" type="slidenum">
              <a:rPr lang="en-CA" smtClean="0"/>
              <a:t>‹#›</a:t>
            </a:fld>
            <a:endParaRPr lang="en-CA"/>
          </a:p>
        </p:txBody>
      </p:sp>
    </p:spTree>
    <p:extLst>
      <p:ext uri="{BB962C8B-B14F-4D97-AF65-F5344CB8AC3E}">
        <p14:creationId xmlns:p14="http://schemas.microsoft.com/office/powerpoint/2010/main" val="273343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1</a:t>
            </a:fld>
            <a:endParaRPr lang="en-CA"/>
          </a:p>
        </p:txBody>
      </p:sp>
    </p:spTree>
    <p:extLst>
      <p:ext uri="{BB962C8B-B14F-4D97-AF65-F5344CB8AC3E}">
        <p14:creationId xmlns:p14="http://schemas.microsoft.com/office/powerpoint/2010/main" val="290467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10</a:t>
            </a:fld>
            <a:endParaRPr lang="en-CA"/>
          </a:p>
        </p:txBody>
      </p:sp>
    </p:spTree>
    <p:extLst>
      <p:ext uri="{BB962C8B-B14F-4D97-AF65-F5344CB8AC3E}">
        <p14:creationId xmlns:p14="http://schemas.microsoft.com/office/powerpoint/2010/main" val="165272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11</a:t>
            </a:fld>
            <a:endParaRPr lang="en-CA"/>
          </a:p>
        </p:txBody>
      </p:sp>
    </p:spTree>
    <p:extLst>
      <p:ext uri="{BB962C8B-B14F-4D97-AF65-F5344CB8AC3E}">
        <p14:creationId xmlns:p14="http://schemas.microsoft.com/office/powerpoint/2010/main" val="407291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12</a:t>
            </a:fld>
            <a:endParaRPr lang="en-CA"/>
          </a:p>
        </p:txBody>
      </p:sp>
    </p:spTree>
    <p:extLst>
      <p:ext uri="{BB962C8B-B14F-4D97-AF65-F5344CB8AC3E}">
        <p14:creationId xmlns:p14="http://schemas.microsoft.com/office/powerpoint/2010/main" val="374525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2</a:t>
            </a:fld>
            <a:endParaRPr lang="en-CA"/>
          </a:p>
        </p:txBody>
      </p:sp>
    </p:spTree>
    <p:extLst>
      <p:ext uri="{BB962C8B-B14F-4D97-AF65-F5344CB8AC3E}">
        <p14:creationId xmlns:p14="http://schemas.microsoft.com/office/powerpoint/2010/main" val="283213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3</a:t>
            </a:fld>
            <a:endParaRPr lang="en-CA"/>
          </a:p>
        </p:txBody>
      </p:sp>
    </p:spTree>
    <p:extLst>
      <p:ext uri="{BB962C8B-B14F-4D97-AF65-F5344CB8AC3E}">
        <p14:creationId xmlns:p14="http://schemas.microsoft.com/office/powerpoint/2010/main" val="122585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4</a:t>
            </a:fld>
            <a:endParaRPr lang="en-CA"/>
          </a:p>
        </p:txBody>
      </p:sp>
    </p:spTree>
    <p:extLst>
      <p:ext uri="{BB962C8B-B14F-4D97-AF65-F5344CB8AC3E}">
        <p14:creationId xmlns:p14="http://schemas.microsoft.com/office/powerpoint/2010/main" val="396125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5</a:t>
            </a:fld>
            <a:endParaRPr lang="en-CA"/>
          </a:p>
        </p:txBody>
      </p:sp>
    </p:spTree>
    <p:extLst>
      <p:ext uri="{BB962C8B-B14F-4D97-AF65-F5344CB8AC3E}">
        <p14:creationId xmlns:p14="http://schemas.microsoft.com/office/powerpoint/2010/main" val="3784180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6</a:t>
            </a:fld>
            <a:endParaRPr lang="en-CA"/>
          </a:p>
        </p:txBody>
      </p:sp>
    </p:spTree>
    <p:extLst>
      <p:ext uri="{BB962C8B-B14F-4D97-AF65-F5344CB8AC3E}">
        <p14:creationId xmlns:p14="http://schemas.microsoft.com/office/powerpoint/2010/main" val="151029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7</a:t>
            </a:fld>
            <a:endParaRPr lang="en-CA"/>
          </a:p>
        </p:txBody>
      </p:sp>
    </p:spTree>
    <p:extLst>
      <p:ext uri="{BB962C8B-B14F-4D97-AF65-F5344CB8AC3E}">
        <p14:creationId xmlns:p14="http://schemas.microsoft.com/office/powerpoint/2010/main" val="93329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8</a:t>
            </a:fld>
            <a:endParaRPr lang="en-CA"/>
          </a:p>
        </p:txBody>
      </p:sp>
    </p:spTree>
    <p:extLst>
      <p:ext uri="{BB962C8B-B14F-4D97-AF65-F5344CB8AC3E}">
        <p14:creationId xmlns:p14="http://schemas.microsoft.com/office/powerpoint/2010/main" val="137667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A147122-8440-4B76-88AB-06ABA12E0B49}" type="slidenum">
              <a:rPr lang="en-CA" smtClean="0"/>
              <a:t>9</a:t>
            </a:fld>
            <a:endParaRPr lang="en-CA"/>
          </a:p>
        </p:txBody>
      </p:sp>
    </p:spTree>
    <p:extLst>
      <p:ext uri="{BB962C8B-B14F-4D97-AF65-F5344CB8AC3E}">
        <p14:creationId xmlns:p14="http://schemas.microsoft.com/office/powerpoint/2010/main" val="254379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7/26/2014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7/26/2014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7/26/2014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7/26/2014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7/26/2014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429000" cy="2057400"/>
          </a:xfrm>
        </p:spPr>
        <p:txBody>
          <a:bodyPr>
            <a:normAutofit fontScale="90000"/>
          </a:bodyPr>
          <a:lstStyle/>
          <a:p>
            <a:r>
              <a:rPr lang="en-CA" dirty="0" smtClean="0"/>
              <a:t>Quality </a:t>
            </a:r>
            <a:r>
              <a:rPr lang="en-CA" dirty="0" err="1" smtClean="0"/>
              <a:t>Wilna</a:t>
            </a:r>
            <a:r>
              <a:rPr lang="en-CA" dirty="0" smtClean="0"/>
              <a:t> </a:t>
            </a:r>
            <a:r>
              <a:rPr lang="en-CA" dirty="0" err="1" smtClean="0"/>
              <a:t>t’ehl</a:t>
            </a:r>
            <a:r>
              <a:rPr lang="en-CA" dirty="0" smtClean="0"/>
              <a:t>- early care and learning –cohort 5- </a:t>
            </a:r>
            <a:r>
              <a:rPr lang="en-CA" dirty="0" err="1" smtClean="0"/>
              <a:t>Gitwangax</a:t>
            </a:r>
            <a:r>
              <a:rPr lang="en-CA" dirty="0" smtClean="0"/>
              <a:t>-(</a:t>
            </a:r>
            <a:r>
              <a:rPr lang="en-CA" dirty="0" err="1" smtClean="0"/>
              <a:t>kitwanga</a:t>
            </a:r>
            <a:r>
              <a:rPr lang="en-CA" dirty="0" smtClean="0"/>
              <a:t>  BC</a:t>
            </a:r>
            <a:endParaRPr lang="en-CA" dirty="0"/>
          </a:p>
        </p:txBody>
      </p:sp>
      <p:pic>
        <p:nvPicPr>
          <p:cNvPr id="5122" name="Picture 2" descr="F:\photos of co hort 5\ecebc logo.jpg"/>
          <p:cNvPicPr>
            <a:picLocks noGrp="1" noChangeAspect="1" noChangeArrowheads="1"/>
          </p:cNvPicPr>
          <p:nvPr>
            <p:ph type="pic" idx="1"/>
          </p:nvPr>
        </p:nvPicPr>
        <p:blipFill>
          <a:blip r:embed="rId3" cstate="print"/>
          <a:srcRect l="16138" r="16138"/>
          <a:stretch>
            <a:fillRect/>
          </a:stretch>
        </p:blipFill>
        <p:spPr bwMode="auto">
          <a:xfrm rot="20114063">
            <a:off x="1447800" y="1524000"/>
            <a:ext cx="2895600" cy="2834640"/>
          </a:xfrm>
          <a:prstGeom prst="rect">
            <a:avLst/>
          </a:prstGeom>
          <a:noFill/>
        </p:spPr>
      </p:pic>
      <p:pic>
        <p:nvPicPr>
          <p:cNvPr id="5123" name="Picture 3" descr="F:\photos of co hort 5\GES logo.jpg"/>
          <p:cNvPicPr>
            <a:picLocks noGrp="1" noChangeAspect="1" noChangeArrowheads="1"/>
          </p:cNvPicPr>
          <p:nvPr>
            <p:ph sz="half" idx="4294967295"/>
          </p:nvPr>
        </p:nvPicPr>
        <p:blipFill>
          <a:blip r:embed="rId4" cstate="print"/>
          <a:srcRect/>
          <a:stretch>
            <a:fillRect/>
          </a:stretch>
        </p:blipFill>
        <p:spPr bwMode="auto">
          <a:xfrm>
            <a:off x="6172200" y="4953000"/>
            <a:ext cx="2281237" cy="1752600"/>
          </a:xfrm>
          <a:prstGeom prst="rect">
            <a:avLst/>
          </a:prstGeom>
          <a:noFill/>
        </p:spPr>
      </p:pic>
      <p:pic>
        <p:nvPicPr>
          <p:cNvPr id="5124" name="Picture 4" descr="F:\photos of co hort 5\vancity logo.jpg"/>
          <p:cNvPicPr>
            <a:picLocks noChangeAspect="1" noChangeArrowheads="1"/>
          </p:cNvPicPr>
          <p:nvPr/>
        </p:nvPicPr>
        <p:blipFill>
          <a:blip r:embed="rId5" cstate="print"/>
          <a:srcRect/>
          <a:stretch>
            <a:fillRect/>
          </a:stretch>
        </p:blipFill>
        <p:spPr bwMode="auto">
          <a:xfrm>
            <a:off x="1524000" y="5791200"/>
            <a:ext cx="3505200" cy="714375"/>
          </a:xfrm>
          <a:prstGeom prst="rect">
            <a:avLst/>
          </a:prstGeom>
          <a:noFill/>
        </p:spPr>
      </p:pic>
      <p:sp>
        <p:nvSpPr>
          <p:cNvPr id="8" name="TextBox 7"/>
          <p:cNvSpPr txBox="1"/>
          <p:nvPr/>
        </p:nvSpPr>
        <p:spPr>
          <a:xfrm>
            <a:off x="228600" y="228600"/>
            <a:ext cx="7162800" cy="646331"/>
          </a:xfrm>
          <a:prstGeom prst="rect">
            <a:avLst/>
          </a:prstGeom>
          <a:noFill/>
        </p:spPr>
        <p:txBody>
          <a:bodyPr wrap="square" rtlCol="0">
            <a:spAutoFit/>
          </a:bodyPr>
          <a:lstStyle/>
          <a:p>
            <a:r>
              <a:rPr lang="en-CA" dirty="0" smtClean="0"/>
              <a:t>This event was made possible by the following Organizations:</a:t>
            </a:r>
          </a:p>
          <a:p>
            <a:endParaRPr lang="en-CA" dirty="0"/>
          </a:p>
        </p:txBody>
      </p:sp>
      <p:sp>
        <p:nvSpPr>
          <p:cNvPr id="9" name="TextBox 8"/>
          <p:cNvSpPr txBox="1"/>
          <p:nvPr/>
        </p:nvSpPr>
        <p:spPr>
          <a:xfrm>
            <a:off x="5105400" y="3276600"/>
            <a:ext cx="4191000" cy="1477328"/>
          </a:xfrm>
          <a:prstGeom prst="rect">
            <a:avLst/>
          </a:prstGeom>
          <a:noFill/>
        </p:spPr>
        <p:txBody>
          <a:bodyPr wrap="square" rtlCol="0">
            <a:spAutoFit/>
          </a:bodyPr>
          <a:lstStyle/>
          <a:p>
            <a:r>
              <a:rPr lang="en-CA" dirty="0" err="1" smtClean="0"/>
              <a:t>Gitwanga</a:t>
            </a:r>
            <a:r>
              <a:rPr lang="en-CA" u="sng" dirty="0" err="1" smtClean="0"/>
              <a:t>x</a:t>
            </a:r>
            <a:r>
              <a:rPr lang="en-CA" u="sng" dirty="0" smtClean="0"/>
              <a:t> </a:t>
            </a:r>
            <a:r>
              <a:rPr lang="en-CA" dirty="0" smtClean="0"/>
              <a:t>(Kitwanga) BC is very </a:t>
            </a:r>
            <a:r>
              <a:rPr lang="en-CA" dirty="0" smtClean="0"/>
              <a:t>grateful </a:t>
            </a:r>
            <a:r>
              <a:rPr lang="en-CA" dirty="0" smtClean="0"/>
              <a:t>to all who made this possible. </a:t>
            </a:r>
            <a:r>
              <a:rPr lang="en-CA" smtClean="0"/>
              <a:t>A lot </a:t>
            </a:r>
            <a:r>
              <a:rPr lang="en-CA" dirty="0" smtClean="0"/>
              <a:t>of hard work, dedication and commitment from the organizations , parents and community.</a:t>
            </a:r>
            <a:endParaRPr lang="en-CA"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457200"/>
            <a:ext cx="5105400" cy="2868168"/>
          </a:xfrm>
        </p:spPr>
        <p:txBody>
          <a:bodyPr/>
          <a:lstStyle/>
          <a:p>
            <a:r>
              <a:rPr lang="en-CA" dirty="0" smtClean="0"/>
              <a:t>Language staff greet children and families with pancakes and huckleberries</a:t>
            </a:r>
            <a:endParaRPr lang="en-CA" dirty="0"/>
          </a:p>
        </p:txBody>
      </p:sp>
      <p:pic>
        <p:nvPicPr>
          <p:cNvPr id="10242" name="Picture 2" descr="F:\photos of co hort 5\quality wilna t'ehl 2013\IMG_1839.JPG"/>
          <p:cNvPicPr>
            <a:picLocks noChangeAspect="1" noChangeArrowheads="1"/>
          </p:cNvPicPr>
          <p:nvPr/>
        </p:nvPicPr>
        <p:blipFill>
          <a:blip r:embed="rId3" cstate="print"/>
          <a:srcRect/>
          <a:stretch>
            <a:fillRect/>
          </a:stretch>
        </p:blipFill>
        <p:spPr bwMode="auto">
          <a:xfrm rot="10602083">
            <a:off x="384477" y="565290"/>
            <a:ext cx="3840000" cy="2880000"/>
          </a:xfrm>
          <a:prstGeom prst="rect">
            <a:avLst/>
          </a:prstGeom>
          <a:noFill/>
        </p:spPr>
      </p:pic>
      <p:pic>
        <p:nvPicPr>
          <p:cNvPr id="10243" name="Picture 3" descr="F:\photos of co hort 5\quality wilna t'ehl 2013\IMG_1854.JPG"/>
          <p:cNvPicPr>
            <a:picLocks noChangeAspect="1" noChangeArrowheads="1"/>
          </p:cNvPicPr>
          <p:nvPr/>
        </p:nvPicPr>
        <p:blipFill>
          <a:blip r:embed="rId4" cstate="print"/>
          <a:srcRect/>
          <a:stretch>
            <a:fillRect/>
          </a:stretch>
        </p:blipFill>
        <p:spPr bwMode="auto">
          <a:xfrm>
            <a:off x="4648200" y="3581400"/>
            <a:ext cx="3360000" cy="2520000"/>
          </a:xfrm>
          <a:prstGeom prst="rect">
            <a:avLst/>
          </a:prstGeom>
          <a:noFill/>
        </p:spPr>
      </p:pic>
      <p:pic>
        <p:nvPicPr>
          <p:cNvPr id="10244" name="Picture 4" descr="F:\photos of co hort 5\quality wilna t'ehl 2013\IMG_1843.JPG"/>
          <p:cNvPicPr>
            <a:picLocks noChangeAspect="1" noChangeArrowheads="1"/>
          </p:cNvPicPr>
          <p:nvPr/>
        </p:nvPicPr>
        <p:blipFill>
          <a:blip r:embed="rId5" cstate="print"/>
          <a:srcRect/>
          <a:stretch>
            <a:fillRect/>
          </a:stretch>
        </p:blipFill>
        <p:spPr bwMode="auto">
          <a:xfrm>
            <a:off x="762000" y="3886200"/>
            <a:ext cx="3360000" cy="2520000"/>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Traditional welcome from local elementary school and daycare </a:t>
            </a:r>
            <a:endParaRPr lang="en-CA" dirty="0"/>
          </a:p>
        </p:txBody>
      </p:sp>
      <p:pic>
        <p:nvPicPr>
          <p:cNvPr id="11266" name="Picture 2" descr="F:\photos of co hort 5\quality wilna t'ehl 2013\IMG_1896.JPG"/>
          <p:cNvPicPr>
            <a:picLocks noGrp="1" noChangeAspect="1" noChangeArrowheads="1"/>
          </p:cNvPicPr>
          <p:nvPr>
            <p:ph idx="1"/>
          </p:nvPr>
        </p:nvPicPr>
        <p:blipFill>
          <a:blip r:embed="rId3" cstate="print"/>
          <a:srcRect/>
          <a:stretch>
            <a:fillRect/>
          </a:stretch>
        </p:blipFill>
        <p:spPr bwMode="auto">
          <a:xfrm>
            <a:off x="304800" y="1600200"/>
            <a:ext cx="3360000" cy="2520000"/>
          </a:xfrm>
          <a:prstGeom prst="rect">
            <a:avLst/>
          </a:prstGeom>
          <a:noFill/>
        </p:spPr>
      </p:pic>
      <p:pic>
        <p:nvPicPr>
          <p:cNvPr id="11267" name="Picture 3" descr="F:\photos of co hort 5\quality wilna t'ehl 2013\IMG_1895.JPG"/>
          <p:cNvPicPr>
            <a:picLocks noChangeAspect="1" noChangeArrowheads="1"/>
          </p:cNvPicPr>
          <p:nvPr/>
        </p:nvPicPr>
        <p:blipFill>
          <a:blip r:embed="rId4" cstate="print"/>
          <a:srcRect/>
          <a:stretch>
            <a:fillRect/>
          </a:stretch>
        </p:blipFill>
        <p:spPr bwMode="auto">
          <a:xfrm>
            <a:off x="4267200" y="990600"/>
            <a:ext cx="3360000" cy="2520000"/>
          </a:xfrm>
          <a:prstGeom prst="rect">
            <a:avLst/>
          </a:prstGeom>
          <a:noFill/>
        </p:spPr>
      </p:pic>
      <p:pic>
        <p:nvPicPr>
          <p:cNvPr id="11268" name="Picture 4" descr="F:\photos of co hort 5\quality wilna t'ehl 2013\IMG_1900.JPG"/>
          <p:cNvPicPr>
            <a:picLocks noChangeAspect="1" noChangeArrowheads="1"/>
          </p:cNvPicPr>
          <p:nvPr/>
        </p:nvPicPr>
        <p:blipFill>
          <a:blip r:embed="rId5" cstate="print"/>
          <a:srcRect/>
          <a:stretch>
            <a:fillRect/>
          </a:stretch>
        </p:blipFill>
        <p:spPr bwMode="auto">
          <a:xfrm>
            <a:off x="3886200" y="3733800"/>
            <a:ext cx="3840000" cy="2880000"/>
          </a:xfrm>
          <a:prstGeom prst="rect">
            <a:avLst/>
          </a:prstGeom>
          <a:noFill/>
        </p:spPr>
      </p:pic>
      <p:pic>
        <p:nvPicPr>
          <p:cNvPr id="11269" name="Picture 5" descr="F:\photos of co hort 5\quality wilna t'ehl 2013\IMG_1893.JPG"/>
          <p:cNvPicPr>
            <a:picLocks noChangeAspect="1" noChangeArrowheads="1"/>
          </p:cNvPicPr>
          <p:nvPr/>
        </p:nvPicPr>
        <p:blipFill>
          <a:blip r:embed="rId6" cstate="print"/>
          <a:srcRect/>
          <a:stretch>
            <a:fillRect/>
          </a:stretch>
        </p:blipFill>
        <p:spPr bwMode="auto">
          <a:xfrm>
            <a:off x="609600" y="4267200"/>
            <a:ext cx="2880000" cy="2160000"/>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Circle time – hunting focus</a:t>
            </a:r>
            <a:endParaRPr lang="en-CA" dirty="0"/>
          </a:p>
        </p:txBody>
      </p:sp>
      <p:sp>
        <p:nvSpPr>
          <p:cNvPr id="3" name="Text Placeholder 2"/>
          <p:cNvSpPr>
            <a:spLocks noGrp="1"/>
          </p:cNvSpPr>
          <p:nvPr>
            <p:ph type="body" idx="1"/>
          </p:nvPr>
        </p:nvSpPr>
        <p:spPr/>
        <p:txBody>
          <a:bodyPr>
            <a:normAutofit fontScale="92500"/>
          </a:bodyPr>
          <a:lstStyle/>
          <a:p>
            <a:r>
              <a:rPr lang="en-CA" dirty="0" smtClean="0"/>
              <a:t>Props and songs to start the day</a:t>
            </a:r>
            <a:endParaRPr lang="en-CA" dirty="0"/>
          </a:p>
        </p:txBody>
      </p:sp>
      <p:sp>
        <p:nvSpPr>
          <p:cNvPr id="4" name="Text Placeholder 3"/>
          <p:cNvSpPr>
            <a:spLocks noGrp="1"/>
          </p:cNvSpPr>
          <p:nvPr>
            <p:ph type="body" sz="half" idx="3"/>
          </p:nvPr>
        </p:nvSpPr>
        <p:spPr/>
        <p:txBody>
          <a:bodyPr/>
          <a:lstStyle/>
          <a:p>
            <a:r>
              <a:rPr lang="en-CA" dirty="0" smtClean="0"/>
              <a:t>Preparing for the animal song</a:t>
            </a:r>
            <a:endParaRPr lang="en-CA" dirty="0"/>
          </a:p>
        </p:txBody>
      </p:sp>
      <p:pic>
        <p:nvPicPr>
          <p:cNvPr id="12290" name="Picture 2" descr="F:\photos of co hort 5\quality wilna t'ehl 2013\IMG_1952.JPG"/>
          <p:cNvPicPr>
            <a:picLocks noGrp="1" noChangeAspect="1" noChangeArrowheads="1"/>
          </p:cNvPicPr>
          <p:nvPr>
            <p:ph sz="quarter" idx="2"/>
          </p:nvPr>
        </p:nvPicPr>
        <p:blipFill>
          <a:blip r:embed="rId3" cstate="print"/>
          <a:srcRect/>
          <a:stretch>
            <a:fillRect/>
          </a:stretch>
        </p:blipFill>
        <p:spPr bwMode="auto">
          <a:xfrm>
            <a:off x="457200" y="2448322"/>
            <a:ext cx="3521075" cy="2640806"/>
          </a:xfrm>
          <a:prstGeom prst="rect">
            <a:avLst/>
          </a:prstGeom>
          <a:noFill/>
        </p:spPr>
      </p:pic>
      <p:pic>
        <p:nvPicPr>
          <p:cNvPr id="12291" name="Picture 3" descr="F:\photos of co hort 5\quality wilna t'ehl 2013\Quality Wilna Tehl 2013 328.JPG"/>
          <p:cNvPicPr>
            <a:picLocks noGrp="1" noChangeAspect="1" noChangeArrowheads="1"/>
          </p:cNvPicPr>
          <p:nvPr>
            <p:ph sz="quarter" idx="4"/>
          </p:nvPr>
        </p:nvPicPr>
        <p:blipFill>
          <a:blip r:embed="rId4" cstate="print"/>
          <a:srcRect/>
          <a:stretch>
            <a:fillRect/>
          </a:stretch>
        </p:blipFill>
        <p:spPr bwMode="auto">
          <a:xfrm>
            <a:off x="4178300" y="2448322"/>
            <a:ext cx="3521075" cy="2640806"/>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70025"/>
          </a:xfrm>
        </p:spPr>
        <p:txBody>
          <a:bodyPr/>
          <a:lstStyle/>
          <a:p>
            <a:r>
              <a:rPr lang="en-CA" sz="3600" dirty="0" smtClean="0"/>
              <a:t>Elder Consultation- focus on Early care and learning</a:t>
            </a:r>
            <a:r>
              <a:rPr lang="en-CA" dirty="0" smtClean="0"/>
              <a:t/>
            </a:r>
            <a:br>
              <a:rPr lang="en-CA" dirty="0" smtClean="0"/>
            </a:br>
            <a:endParaRPr lang="en-CA" dirty="0"/>
          </a:p>
        </p:txBody>
      </p:sp>
      <p:pic>
        <p:nvPicPr>
          <p:cNvPr id="1028" name="Picture 4" descr="F:\photos of co hort 5\Elder consultation\IMG_0509.JPG"/>
          <p:cNvPicPr>
            <a:picLocks noChangeAspect="1" noChangeArrowheads="1"/>
          </p:cNvPicPr>
          <p:nvPr/>
        </p:nvPicPr>
        <p:blipFill>
          <a:blip r:embed="rId3" cstate="print"/>
          <a:srcRect/>
          <a:stretch>
            <a:fillRect/>
          </a:stretch>
        </p:blipFill>
        <p:spPr bwMode="auto">
          <a:xfrm>
            <a:off x="0" y="1905000"/>
            <a:ext cx="3048000" cy="3581400"/>
          </a:xfrm>
          <a:prstGeom prst="rect">
            <a:avLst/>
          </a:prstGeom>
          <a:noFill/>
        </p:spPr>
      </p:pic>
      <p:pic>
        <p:nvPicPr>
          <p:cNvPr id="1029" name="Picture 5" descr="F:\photos of co hort 5\Elder consultation\IMG_0519.JPG"/>
          <p:cNvPicPr>
            <a:picLocks noChangeAspect="1" noChangeArrowheads="1"/>
          </p:cNvPicPr>
          <p:nvPr/>
        </p:nvPicPr>
        <p:blipFill>
          <a:blip r:embed="rId4" cstate="print"/>
          <a:srcRect/>
          <a:stretch>
            <a:fillRect/>
          </a:stretch>
        </p:blipFill>
        <p:spPr bwMode="auto">
          <a:xfrm>
            <a:off x="3581400" y="1371600"/>
            <a:ext cx="5334000" cy="4572000"/>
          </a:xfrm>
          <a:prstGeom prst="rect">
            <a:avLst/>
          </a:prstGeom>
          <a:noFill/>
        </p:spPr>
      </p:pic>
      <p:sp>
        <p:nvSpPr>
          <p:cNvPr id="8" name="TextBox 7"/>
          <p:cNvSpPr txBox="1"/>
          <p:nvPr/>
        </p:nvSpPr>
        <p:spPr>
          <a:xfrm>
            <a:off x="152400" y="5638800"/>
            <a:ext cx="2362200" cy="1200329"/>
          </a:xfrm>
          <a:prstGeom prst="rect">
            <a:avLst/>
          </a:prstGeom>
          <a:noFill/>
        </p:spPr>
        <p:txBody>
          <a:bodyPr wrap="square" rtlCol="0">
            <a:spAutoFit/>
          </a:bodyPr>
          <a:lstStyle/>
          <a:p>
            <a:r>
              <a:rPr lang="en-CA" dirty="0" smtClean="0"/>
              <a:t>Jessica, Liz and Tammy continue to practice their leadership skills</a:t>
            </a:r>
            <a:endParaRPr lang="en-CA"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57800" y="2971800"/>
            <a:ext cx="3429000" cy="1920240"/>
          </a:xfrm>
        </p:spPr>
        <p:txBody>
          <a:bodyPr>
            <a:normAutofit/>
          </a:bodyPr>
          <a:lstStyle/>
          <a:p>
            <a:r>
              <a:rPr lang="en-CA" sz="2400" dirty="0" smtClean="0"/>
              <a:t>Community consultation</a:t>
            </a:r>
            <a:endParaRPr lang="en-CA" sz="2400" dirty="0"/>
          </a:p>
        </p:txBody>
      </p:sp>
      <p:sp>
        <p:nvSpPr>
          <p:cNvPr id="8" name="Picture Placeholder 7"/>
          <p:cNvSpPr>
            <a:spLocks noGrp="1"/>
          </p:cNvSpPr>
          <p:nvPr>
            <p:ph type="pic" idx="1"/>
          </p:nvPr>
        </p:nvSpPr>
        <p:spPr/>
      </p:sp>
      <p:pic>
        <p:nvPicPr>
          <p:cNvPr id="2050" name="Picture 2" descr="F:\photos of co hort 5\community and service provider consultation\IMG_1527.JPG"/>
          <p:cNvPicPr>
            <a:picLocks noChangeAspect="1" noChangeArrowheads="1"/>
          </p:cNvPicPr>
          <p:nvPr/>
        </p:nvPicPr>
        <p:blipFill>
          <a:blip r:embed="rId3" cstate="print"/>
          <a:srcRect/>
          <a:stretch>
            <a:fillRect/>
          </a:stretch>
        </p:blipFill>
        <p:spPr bwMode="auto">
          <a:xfrm>
            <a:off x="2286000" y="3429000"/>
            <a:ext cx="4724400" cy="3124200"/>
          </a:xfrm>
          <a:prstGeom prst="rect">
            <a:avLst/>
          </a:prstGeom>
          <a:noFill/>
        </p:spPr>
      </p:pic>
      <p:pic>
        <p:nvPicPr>
          <p:cNvPr id="2051" name="Picture 3" descr="F:\photos of co hort 5\community and service provider consultation\IMG_1528.JPG"/>
          <p:cNvPicPr>
            <a:picLocks noChangeAspect="1" noChangeArrowheads="1"/>
          </p:cNvPicPr>
          <p:nvPr/>
        </p:nvPicPr>
        <p:blipFill>
          <a:blip r:embed="rId4" cstate="print"/>
          <a:srcRect/>
          <a:stretch>
            <a:fillRect/>
          </a:stretch>
        </p:blipFill>
        <p:spPr bwMode="auto">
          <a:xfrm>
            <a:off x="838200" y="990600"/>
            <a:ext cx="3041701" cy="2271888"/>
          </a:xfrm>
          <a:prstGeom prst="rect">
            <a:avLst/>
          </a:prstGeom>
          <a:noFill/>
        </p:spPr>
      </p:pic>
      <p:pic>
        <p:nvPicPr>
          <p:cNvPr id="2052" name="Picture 4" descr="F:\photos of co hort 5\community and service provider consultation\IMG_1533.JPG"/>
          <p:cNvPicPr>
            <a:picLocks noChangeAspect="1" noChangeArrowheads="1"/>
          </p:cNvPicPr>
          <p:nvPr/>
        </p:nvPicPr>
        <p:blipFill>
          <a:blip r:embed="rId5" cstate="print"/>
          <a:srcRect/>
          <a:stretch>
            <a:fillRect/>
          </a:stretch>
        </p:blipFill>
        <p:spPr bwMode="auto">
          <a:xfrm>
            <a:off x="4953000" y="1143000"/>
            <a:ext cx="2406960" cy="18000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Coordinator for conference Jennifer Morgan</a:t>
            </a:r>
            <a:endParaRPr lang="en-CA" dirty="0"/>
          </a:p>
        </p:txBody>
      </p:sp>
      <p:pic>
        <p:nvPicPr>
          <p:cNvPr id="3074" name="Picture 2" descr="F:\photos of co hort 5\2 day event pics\IMG_0638.JPG"/>
          <p:cNvPicPr>
            <a:picLocks noChangeAspect="1" noChangeArrowheads="1"/>
          </p:cNvPicPr>
          <p:nvPr/>
        </p:nvPicPr>
        <p:blipFill>
          <a:blip r:embed="rId3" cstate="print"/>
          <a:srcRect l="39593" t="33324" r="52999" b="55387"/>
          <a:stretch>
            <a:fillRect/>
          </a:stretch>
        </p:blipFill>
        <p:spPr bwMode="auto">
          <a:xfrm>
            <a:off x="609600" y="1600200"/>
            <a:ext cx="3780000" cy="4320000"/>
          </a:xfrm>
          <a:prstGeom prst="rect">
            <a:avLst/>
          </a:prstGeom>
          <a:noFill/>
        </p:spPr>
      </p:pic>
      <p:sp>
        <p:nvSpPr>
          <p:cNvPr id="4" name="TextBox 3"/>
          <p:cNvSpPr txBox="1"/>
          <p:nvPr/>
        </p:nvSpPr>
        <p:spPr>
          <a:xfrm>
            <a:off x="4648200" y="1295400"/>
            <a:ext cx="3124200" cy="5478423"/>
          </a:xfrm>
          <a:prstGeom prst="rect">
            <a:avLst/>
          </a:prstGeom>
          <a:noFill/>
        </p:spPr>
        <p:txBody>
          <a:bodyPr wrap="square" rtlCol="0">
            <a:spAutoFit/>
          </a:bodyPr>
          <a:lstStyle/>
          <a:p>
            <a:r>
              <a:rPr lang="en-CA" sz="1400" b="1" i="1" dirty="0" smtClean="0"/>
              <a:t>Roles and Responsibilities:</a:t>
            </a:r>
          </a:p>
          <a:p>
            <a:pPr>
              <a:buFont typeface="Arial" charset="0"/>
              <a:buChar char="•"/>
            </a:pPr>
            <a:r>
              <a:rPr lang="en-CA" sz="1400" dirty="0" smtClean="0"/>
              <a:t>Invite and visit communities</a:t>
            </a:r>
          </a:p>
          <a:p>
            <a:pPr>
              <a:buFont typeface="Arial" charset="0"/>
              <a:buChar char="•"/>
            </a:pPr>
            <a:r>
              <a:rPr lang="en-CA" sz="1400" dirty="0" smtClean="0"/>
              <a:t>Pick up Elders</a:t>
            </a:r>
          </a:p>
          <a:p>
            <a:pPr>
              <a:buFont typeface="Arial" charset="0"/>
              <a:buChar char="•"/>
            </a:pPr>
            <a:r>
              <a:rPr lang="en-CA" sz="1400" dirty="0" smtClean="0"/>
              <a:t>Bring Elders home</a:t>
            </a:r>
          </a:p>
          <a:p>
            <a:pPr>
              <a:buFont typeface="Arial" charset="0"/>
              <a:buChar char="•"/>
            </a:pPr>
            <a:r>
              <a:rPr lang="en-CA" sz="1400" dirty="0" smtClean="0"/>
              <a:t>Keep notes of meetings</a:t>
            </a:r>
          </a:p>
          <a:p>
            <a:pPr>
              <a:buFont typeface="Arial" charset="0"/>
              <a:buChar char="•"/>
            </a:pPr>
            <a:r>
              <a:rPr lang="en-CA" sz="1400" dirty="0" smtClean="0"/>
              <a:t>Arrange Booths with service providers</a:t>
            </a:r>
          </a:p>
          <a:p>
            <a:pPr>
              <a:buFont typeface="Arial" charset="0"/>
              <a:buChar char="•"/>
            </a:pPr>
            <a:r>
              <a:rPr lang="en-CA" sz="1400" dirty="0" smtClean="0"/>
              <a:t>Create any formal documents such as registration and consent forms</a:t>
            </a:r>
          </a:p>
          <a:p>
            <a:pPr>
              <a:buFont typeface="Arial" charset="0"/>
              <a:buChar char="•"/>
            </a:pPr>
            <a:r>
              <a:rPr lang="en-CA" sz="1400" dirty="0" smtClean="0"/>
              <a:t>Provide input</a:t>
            </a:r>
          </a:p>
          <a:p>
            <a:pPr>
              <a:buFont typeface="Arial" charset="0"/>
              <a:buChar char="•"/>
            </a:pPr>
            <a:r>
              <a:rPr lang="en-CA" sz="1400" dirty="0" smtClean="0"/>
              <a:t>Be enthusiastic</a:t>
            </a:r>
          </a:p>
          <a:p>
            <a:pPr>
              <a:buFont typeface="Arial" charset="0"/>
              <a:buChar char="•"/>
            </a:pPr>
            <a:r>
              <a:rPr lang="en-CA" sz="1400" dirty="0" smtClean="0"/>
              <a:t>Be respectful at all times</a:t>
            </a:r>
          </a:p>
          <a:p>
            <a:pPr>
              <a:buFont typeface="Arial" charset="0"/>
              <a:buChar char="•"/>
            </a:pPr>
            <a:r>
              <a:rPr lang="en-CA" sz="1400" dirty="0" smtClean="0"/>
              <a:t>Assist with tasks as needed to be prepared for the event</a:t>
            </a:r>
          </a:p>
          <a:p>
            <a:pPr>
              <a:buFont typeface="Arial" charset="0"/>
              <a:buChar char="•"/>
            </a:pPr>
            <a:r>
              <a:rPr lang="en-CA" sz="1400" dirty="0" smtClean="0"/>
              <a:t>Assist with materials and set up of hall for event</a:t>
            </a:r>
          </a:p>
          <a:p>
            <a:pPr>
              <a:buFont typeface="Arial" charset="0"/>
              <a:buChar char="•"/>
            </a:pPr>
            <a:r>
              <a:rPr lang="en-CA" sz="1400" dirty="0" smtClean="0"/>
              <a:t>Participate and take pictures of event</a:t>
            </a:r>
          </a:p>
          <a:p>
            <a:pPr>
              <a:buFont typeface="Arial" charset="0"/>
              <a:buChar char="•"/>
            </a:pPr>
            <a:r>
              <a:rPr lang="en-CA" sz="1400" dirty="0" smtClean="0"/>
              <a:t>Ensure photographs are in order on computer</a:t>
            </a:r>
          </a:p>
          <a:p>
            <a:pPr>
              <a:buFont typeface="Arial" charset="0"/>
              <a:buChar char="•"/>
            </a:pPr>
            <a:r>
              <a:rPr lang="en-CA" sz="1400" dirty="0" smtClean="0"/>
              <a:t>Assist with menu  planning for both days and communicate with caterers.</a:t>
            </a:r>
          </a:p>
          <a:p>
            <a:pPr>
              <a:buFont typeface="Arial" charset="0"/>
              <a:buChar char="•"/>
            </a:pPr>
            <a:endParaRPr lang="en-CA" sz="1400" dirty="0" smtClean="0"/>
          </a:p>
          <a:p>
            <a:pPr>
              <a:buFont typeface="Arial" charset="0"/>
              <a:buChar char="•"/>
            </a:pPr>
            <a:endParaRPr lang="en-CA" sz="14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 to meet monthly and weekly with team </a:t>
            </a:r>
            <a:endParaRPr lang="en-CA" dirty="0"/>
          </a:p>
        </p:txBody>
      </p:sp>
      <p:sp>
        <p:nvSpPr>
          <p:cNvPr id="3" name="Text Placeholder 2"/>
          <p:cNvSpPr>
            <a:spLocks noGrp="1"/>
          </p:cNvSpPr>
          <p:nvPr>
            <p:ph type="body" sz="half" idx="2"/>
          </p:nvPr>
        </p:nvSpPr>
        <p:spPr/>
        <p:txBody>
          <a:bodyPr/>
          <a:lstStyle/>
          <a:p>
            <a:r>
              <a:rPr lang="en-CA" dirty="0" smtClean="0"/>
              <a:t>The Staff from the Language program, Elementary School, Kindergarten and grade one staff, and Daycare staff continued to meet and provide support for the event. </a:t>
            </a:r>
          </a:p>
          <a:p>
            <a:r>
              <a:rPr lang="en-CA" dirty="0" smtClean="0"/>
              <a:t>Everyone one who worked with children and families in the community was involved</a:t>
            </a:r>
            <a:endParaRPr lang="en-CA" dirty="0"/>
          </a:p>
        </p:txBody>
      </p:sp>
      <p:pic>
        <p:nvPicPr>
          <p:cNvPr id="4098" name="Picture 2" descr="F:\photos of co hort 5\Elder consultation\IMG_0524.JPG"/>
          <p:cNvPicPr>
            <a:picLocks noGrp="1" noChangeAspect="1" noChangeArrowheads="1"/>
          </p:cNvPicPr>
          <p:nvPr>
            <p:ph type="pic" idx="1"/>
          </p:nvPr>
        </p:nvPicPr>
        <p:blipFill>
          <a:blip r:embed="rId3" cstate="print"/>
          <a:srcRect t="12514" b="12514"/>
          <a:stretch>
            <a:fillRect/>
          </a:stretch>
        </p:blipFill>
        <p:spPr bwMode="auto">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0"/>
            <a:ext cx="5105400" cy="2868168"/>
          </a:xfrm>
        </p:spPr>
        <p:txBody>
          <a:bodyPr/>
          <a:lstStyle/>
          <a:p>
            <a:r>
              <a:rPr lang="en-CA" b="0" dirty="0" smtClean="0"/>
              <a:t>182 km return from </a:t>
            </a:r>
            <a:r>
              <a:rPr lang="en-CA" b="0" dirty="0" err="1" smtClean="0"/>
              <a:t>kitwanga</a:t>
            </a:r>
            <a:r>
              <a:rPr lang="en-CA" b="0" dirty="0" smtClean="0"/>
              <a:t> to terrace </a:t>
            </a:r>
            <a:r>
              <a:rPr lang="en-CA" b="0" dirty="0" err="1" smtClean="0"/>
              <a:t>bc</a:t>
            </a:r>
            <a:endParaRPr lang="en-CA" b="0" dirty="0"/>
          </a:p>
        </p:txBody>
      </p:sp>
      <p:sp>
        <p:nvSpPr>
          <p:cNvPr id="3" name="Subtitle 2"/>
          <p:cNvSpPr>
            <a:spLocks noGrp="1"/>
          </p:cNvSpPr>
          <p:nvPr>
            <p:ph type="subTitle" idx="1"/>
          </p:nvPr>
        </p:nvSpPr>
        <p:spPr>
          <a:xfrm>
            <a:off x="3429000" y="2895600"/>
            <a:ext cx="5114778" cy="1101248"/>
          </a:xfrm>
        </p:spPr>
        <p:txBody>
          <a:bodyPr>
            <a:normAutofit fontScale="92500"/>
          </a:bodyPr>
          <a:lstStyle/>
          <a:p>
            <a:r>
              <a:rPr lang="en-CA" dirty="0" smtClean="0"/>
              <a:t>24 km return from Kitwanga to </a:t>
            </a:r>
            <a:r>
              <a:rPr lang="en-CA" dirty="0" err="1" smtClean="0"/>
              <a:t>Kitsegukla</a:t>
            </a:r>
            <a:r>
              <a:rPr lang="en-CA" dirty="0" smtClean="0"/>
              <a:t> </a:t>
            </a:r>
          </a:p>
          <a:p>
            <a:r>
              <a:rPr lang="en-CA" dirty="0" smtClean="0"/>
              <a:t>25 km return from Kitwanga to </a:t>
            </a:r>
            <a:r>
              <a:rPr lang="en-CA" dirty="0" err="1" smtClean="0"/>
              <a:t>Kitwancool</a:t>
            </a:r>
            <a:r>
              <a:rPr lang="en-CA" dirty="0" smtClean="0"/>
              <a:t> </a:t>
            </a:r>
            <a:endParaRPr lang="en-CA" dirty="0"/>
          </a:p>
        </p:txBody>
      </p:sp>
      <p:pic>
        <p:nvPicPr>
          <p:cNvPr id="6146" name="Picture 2" descr="C:\Users\Client\AppData\Local\Microsoft\Windows\Temporary Internet Files\Content.IE5\80HGEHKC\MC900156921[1].wmf"/>
          <p:cNvPicPr>
            <a:picLocks noChangeAspect="1" noChangeArrowheads="1"/>
          </p:cNvPicPr>
          <p:nvPr/>
        </p:nvPicPr>
        <p:blipFill>
          <a:blip r:embed="rId3" cstate="print"/>
          <a:srcRect/>
          <a:stretch>
            <a:fillRect/>
          </a:stretch>
        </p:blipFill>
        <p:spPr bwMode="auto">
          <a:xfrm>
            <a:off x="3505200" y="4038600"/>
            <a:ext cx="1705356" cy="1827886"/>
          </a:xfrm>
          <a:prstGeom prst="rect">
            <a:avLst/>
          </a:prstGeom>
          <a:noFill/>
        </p:spPr>
      </p:pic>
      <p:pic>
        <p:nvPicPr>
          <p:cNvPr id="5" name="Picture 4" descr="winter driving.jpg"/>
          <p:cNvPicPr>
            <a:picLocks noChangeAspect="1"/>
          </p:cNvPicPr>
          <p:nvPr/>
        </p:nvPicPr>
        <p:blipFill>
          <a:blip r:embed="rId4" cstate="print"/>
          <a:stretch>
            <a:fillRect/>
          </a:stretch>
        </p:blipFill>
        <p:spPr>
          <a:xfrm>
            <a:off x="5562600" y="4191000"/>
            <a:ext cx="3124200" cy="1152525"/>
          </a:xfrm>
          <a:prstGeom prst="rect">
            <a:avLst/>
          </a:prstGeom>
        </p:spPr>
      </p:pic>
      <p:sp>
        <p:nvSpPr>
          <p:cNvPr id="6" name="TextBox 5"/>
          <p:cNvSpPr txBox="1"/>
          <p:nvPr/>
        </p:nvSpPr>
        <p:spPr>
          <a:xfrm>
            <a:off x="5334000" y="5562600"/>
            <a:ext cx="3581400" cy="1200329"/>
          </a:xfrm>
          <a:prstGeom prst="rect">
            <a:avLst/>
          </a:prstGeom>
          <a:noFill/>
        </p:spPr>
        <p:txBody>
          <a:bodyPr wrap="square" rtlCol="0">
            <a:spAutoFit/>
          </a:bodyPr>
          <a:lstStyle/>
          <a:p>
            <a:r>
              <a:rPr lang="en-CA" dirty="0" smtClean="0"/>
              <a:t>Challenges- time consuming to pick up food and supplies/ Elders and for transporting children and families</a:t>
            </a:r>
            <a:endParaRPr lang="en-CA" dirty="0"/>
          </a:p>
        </p:txBody>
      </p:sp>
      <p:pic>
        <p:nvPicPr>
          <p:cNvPr id="7" name="Picture 6" descr="hunting trip houston nov 2009 374.JPG"/>
          <p:cNvPicPr>
            <a:picLocks noChangeAspect="1"/>
          </p:cNvPicPr>
          <p:nvPr/>
        </p:nvPicPr>
        <p:blipFill>
          <a:blip r:embed="rId5" cstate="print"/>
          <a:stretch>
            <a:fillRect/>
          </a:stretch>
        </p:blipFill>
        <p:spPr>
          <a:xfrm>
            <a:off x="152400" y="1371600"/>
            <a:ext cx="2453400" cy="1897200"/>
          </a:xfrm>
          <a:prstGeom prst="rect">
            <a:avLst/>
          </a:prstGeom>
        </p:spPr>
      </p:pic>
      <p:sp>
        <p:nvSpPr>
          <p:cNvPr id="8" name="TextBox 7"/>
          <p:cNvSpPr txBox="1"/>
          <p:nvPr/>
        </p:nvSpPr>
        <p:spPr>
          <a:xfrm>
            <a:off x="228600" y="3581400"/>
            <a:ext cx="2209800" cy="923330"/>
          </a:xfrm>
          <a:prstGeom prst="rect">
            <a:avLst/>
          </a:prstGeom>
          <a:noFill/>
        </p:spPr>
        <p:txBody>
          <a:bodyPr wrap="square" rtlCol="0">
            <a:spAutoFit/>
          </a:bodyPr>
          <a:lstStyle/>
          <a:p>
            <a:r>
              <a:rPr lang="en-CA" dirty="0" smtClean="0">
                <a:latin typeface="Arial Black" pitchFamily="34" charset="0"/>
              </a:rPr>
              <a:t>Winter months:</a:t>
            </a:r>
          </a:p>
          <a:p>
            <a:r>
              <a:rPr lang="en-CA" dirty="0" smtClean="0">
                <a:latin typeface="Arial Black" pitchFamily="34" charset="0"/>
              </a:rPr>
              <a:t>November to March</a:t>
            </a:r>
            <a:endParaRPr lang="en-CA" dirty="0">
              <a:latin typeface="Arial Black"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Day one- children and families</a:t>
            </a:r>
            <a:endParaRPr lang="en-CA" dirty="0"/>
          </a:p>
        </p:txBody>
      </p:sp>
      <p:sp>
        <p:nvSpPr>
          <p:cNvPr id="3" name="Text Placeholder 2"/>
          <p:cNvSpPr>
            <a:spLocks noGrp="1"/>
          </p:cNvSpPr>
          <p:nvPr>
            <p:ph type="body" sz="half" idx="2"/>
          </p:nvPr>
        </p:nvSpPr>
        <p:spPr/>
        <p:txBody>
          <a:bodyPr>
            <a:normAutofit lnSpcReduction="10000"/>
          </a:bodyPr>
          <a:lstStyle/>
          <a:p>
            <a:r>
              <a:rPr lang="en-CA" dirty="0" smtClean="0"/>
              <a:t>The focus for the day was to give the parents and elders the image of a daycare from the time the children arrive to the time the children leave. Liz explained though out the day, the transitions and also the clean up the staff must do once the children leave. Service providers and the ECE Students from NWCC were onsite to learn and participate</a:t>
            </a:r>
            <a:endParaRPr lang="en-CA" dirty="0"/>
          </a:p>
        </p:txBody>
      </p:sp>
      <p:pic>
        <p:nvPicPr>
          <p:cNvPr id="7170" name="Picture 2" descr="F:\photos of co hort 5\quality wilna t'ehl 2013\IMG_1846.JPG"/>
          <p:cNvPicPr>
            <a:picLocks noGrp="1" noChangeAspect="1" noChangeArrowheads="1"/>
          </p:cNvPicPr>
          <p:nvPr>
            <p:ph type="pic" idx="1"/>
          </p:nvPr>
        </p:nvPicPr>
        <p:blipFill>
          <a:blip r:embed="rId3" cstate="print"/>
          <a:srcRect l="12486" r="12486"/>
          <a:stretch>
            <a:fillRect/>
          </a:stretch>
        </p:blipFill>
        <p:spPr bwMode="auto">
          <a:prstGeom prst="rect">
            <a:avLst/>
          </a:prstGeom>
          <a:noFill/>
        </p:spPr>
      </p:pic>
      <p:pic>
        <p:nvPicPr>
          <p:cNvPr id="7171" name="Picture 3" descr="F:\photos of co hort 5\quality wilna t'ehl 2013\IMG_1873.JPG"/>
          <p:cNvPicPr>
            <a:picLocks noChangeAspect="1" noChangeArrowheads="1"/>
          </p:cNvPicPr>
          <p:nvPr/>
        </p:nvPicPr>
        <p:blipFill>
          <a:blip r:embed="rId4" cstate="print"/>
          <a:srcRect/>
          <a:stretch>
            <a:fillRect/>
          </a:stretch>
        </p:blipFill>
        <p:spPr bwMode="auto">
          <a:xfrm>
            <a:off x="5867400" y="0"/>
            <a:ext cx="2202000" cy="1752600"/>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25168"/>
          </a:xfrm>
        </p:spPr>
        <p:txBody>
          <a:bodyPr/>
          <a:lstStyle/>
          <a:p>
            <a:r>
              <a:rPr lang="en-CA" dirty="0" smtClean="0"/>
              <a:t>Registration for children and families</a:t>
            </a:r>
            <a:endParaRPr lang="en-CA" dirty="0"/>
          </a:p>
        </p:txBody>
      </p:sp>
      <p:sp>
        <p:nvSpPr>
          <p:cNvPr id="3" name="Subtitle 2"/>
          <p:cNvSpPr>
            <a:spLocks noGrp="1"/>
          </p:cNvSpPr>
          <p:nvPr>
            <p:ph type="subTitle" idx="1"/>
          </p:nvPr>
        </p:nvSpPr>
        <p:spPr>
          <a:xfrm>
            <a:off x="2667000" y="1600200"/>
            <a:ext cx="5114778" cy="1212112"/>
          </a:xfrm>
        </p:spPr>
        <p:txBody>
          <a:bodyPr>
            <a:normAutofit fontScale="85000" lnSpcReduction="20000"/>
          </a:bodyPr>
          <a:lstStyle/>
          <a:p>
            <a:r>
              <a:rPr lang="en-CA" dirty="0" smtClean="0"/>
              <a:t>Liz explained that we would be taking photos as would NWCC for the conference, and if they agreed to give consent, then we would put a star on the child’s name tag. There was 100% verbal consent. </a:t>
            </a:r>
            <a:endParaRPr lang="en-CA" dirty="0"/>
          </a:p>
        </p:txBody>
      </p:sp>
      <p:pic>
        <p:nvPicPr>
          <p:cNvPr id="8194" name="Picture 2" descr="F:\photos of co hort 5\quality wilna t'ehl 2013\Quality Wilna Tehl 2013 324.JPG"/>
          <p:cNvPicPr>
            <a:picLocks noChangeAspect="1" noChangeArrowheads="1"/>
          </p:cNvPicPr>
          <p:nvPr/>
        </p:nvPicPr>
        <p:blipFill>
          <a:blip r:embed="rId3" cstate="print"/>
          <a:srcRect/>
          <a:stretch>
            <a:fillRect/>
          </a:stretch>
        </p:blipFill>
        <p:spPr bwMode="auto">
          <a:xfrm>
            <a:off x="3429000" y="2819400"/>
            <a:ext cx="4800000" cy="3600000"/>
          </a:xfrm>
          <a:prstGeom prst="rect">
            <a:avLst/>
          </a:prstGeom>
          <a:noFill/>
        </p:spPr>
      </p:pic>
      <p:pic>
        <p:nvPicPr>
          <p:cNvPr id="8195" name="Picture 3" descr="F:\photos of co hort 5\quality wilna t'ehl 2013\Quality Wilna Tehl 2013 325.JPG"/>
          <p:cNvPicPr>
            <a:picLocks noChangeAspect="1" noChangeArrowheads="1"/>
          </p:cNvPicPr>
          <p:nvPr/>
        </p:nvPicPr>
        <p:blipFill>
          <a:blip r:embed="rId4" cstate="print"/>
          <a:srcRect/>
          <a:stretch>
            <a:fillRect/>
          </a:stretch>
        </p:blipFill>
        <p:spPr bwMode="auto">
          <a:xfrm>
            <a:off x="152400" y="1524000"/>
            <a:ext cx="2400000" cy="1800000"/>
          </a:xfrm>
          <a:prstGeom prst="rect">
            <a:avLst/>
          </a:prstGeom>
          <a:noFill/>
        </p:spPr>
      </p:pic>
      <p:pic>
        <p:nvPicPr>
          <p:cNvPr id="8196" name="Picture 4" descr="F:\photos of co hort 5\quality wilna t'ehl 2013\IMG_2092.JPG"/>
          <p:cNvPicPr>
            <a:picLocks noChangeAspect="1" noChangeArrowheads="1"/>
          </p:cNvPicPr>
          <p:nvPr/>
        </p:nvPicPr>
        <p:blipFill>
          <a:blip r:embed="rId5" cstate="print"/>
          <a:srcRect l="35000" t="11111" r="32500" b="33334"/>
          <a:stretch>
            <a:fillRect/>
          </a:stretch>
        </p:blipFill>
        <p:spPr bwMode="auto">
          <a:xfrm>
            <a:off x="381000" y="3962400"/>
            <a:ext cx="1684800" cy="2160000"/>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Preparing for the day</a:t>
            </a:r>
            <a:endParaRPr lang="en-CA" dirty="0"/>
          </a:p>
        </p:txBody>
      </p:sp>
      <p:sp>
        <p:nvSpPr>
          <p:cNvPr id="3" name="Text Placeholder 2"/>
          <p:cNvSpPr>
            <a:spLocks noGrp="1"/>
          </p:cNvSpPr>
          <p:nvPr>
            <p:ph type="body" idx="1"/>
          </p:nvPr>
        </p:nvSpPr>
        <p:spPr/>
        <p:txBody>
          <a:bodyPr>
            <a:normAutofit fontScale="85000" lnSpcReduction="20000"/>
          </a:bodyPr>
          <a:lstStyle/>
          <a:p>
            <a:r>
              <a:rPr lang="en-CA" dirty="0" smtClean="0"/>
              <a:t>Making guns for  hunting – ECE students participate</a:t>
            </a:r>
            <a:endParaRPr lang="en-CA" dirty="0"/>
          </a:p>
        </p:txBody>
      </p:sp>
      <p:sp>
        <p:nvSpPr>
          <p:cNvPr id="4" name="Text Placeholder 3"/>
          <p:cNvSpPr>
            <a:spLocks noGrp="1"/>
          </p:cNvSpPr>
          <p:nvPr>
            <p:ph type="body" sz="half" idx="3"/>
          </p:nvPr>
        </p:nvSpPr>
        <p:spPr/>
        <p:txBody>
          <a:bodyPr>
            <a:normAutofit fontScale="85000" lnSpcReduction="20000"/>
          </a:bodyPr>
          <a:lstStyle/>
          <a:p>
            <a:r>
              <a:rPr lang="en-CA" dirty="0" smtClean="0"/>
              <a:t>Parent contribute by setting up hunting area</a:t>
            </a:r>
            <a:endParaRPr lang="en-CA" dirty="0"/>
          </a:p>
        </p:txBody>
      </p:sp>
      <p:pic>
        <p:nvPicPr>
          <p:cNvPr id="9218" name="Picture 2" descr="F:\photos of co hort 5\quality wilna t'ehl 2013\Quality Wilna Tehl 2013 326.JPG"/>
          <p:cNvPicPr>
            <a:picLocks noGrp="1" noChangeAspect="1" noChangeArrowheads="1"/>
          </p:cNvPicPr>
          <p:nvPr>
            <p:ph sz="quarter" idx="2"/>
          </p:nvPr>
        </p:nvPicPr>
        <p:blipFill>
          <a:blip r:embed="rId3" cstate="print"/>
          <a:srcRect/>
          <a:stretch>
            <a:fillRect/>
          </a:stretch>
        </p:blipFill>
        <p:spPr bwMode="auto">
          <a:xfrm>
            <a:off x="457200" y="2448322"/>
            <a:ext cx="3521075" cy="2640806"/>
          </a:xfrm>
          <a:prstGeom prst="rect">
            <a:avLst/>
          </a:prstGeom>
          <a:noFill/>
        </p:spPr>
      </p:pic>
      <p:pic>
        <p:nvPicPr>
          <p:cNvPr id="9219" name="Picture 3" descr="F:\photos of co hort 5\quality wilna t'ehl 2013\IMG_1829.JPG"/>
          <p:cNvPicPr>
            <a:picLocks noGrp="1" noChangeAspect="1" noChangeArrowheads="1"/>
          </p:cNvPicPr>
          <p:nvPr>
            <p:ph sz="quarter" idx="4"/>
          </p:nvPr>
        </p:nvPicPr>
        <p:blipFill>
          <a:blip r:embed="rId4" cstate="print"/>
          <a:srcRect/>
          <a:stretch>
            <a:fillRect/>
          </a:stretch>
        </p:blipFill>
        <p:spPr bwMode="auto">
          <a:xfrm>
            <a:off x="4178300" y="2448322"/>
            <a:ext cx="3521075" cy="2640806"/>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89</TotalTime>
  <Words>450</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Trebuchet MS</vt:lpstr>
      <vt:lpstr>Wingdings</vt:lpstr>
      <vt:lpstr>Wingdings 2</vt:lpstr>
      <vt:lpstr>Opulent</vt:lpstr>
      <vt:lpstr>Quality Wilna t’ehl- early care and learning –cohort 5- Gitwangax-(kitwanga  BC</vt:lpstr>
      <vt:lpstr>Elder Consultation- focus on Early care and learning </vt:lpstr>
      <vt:lpstr>PowerPoint Presentation</vt:lpstr>
      <vt:lpstr>Coordinator for conference Jennifer Morgan</vt:lpstr>
      <vt:lpstr>Continue to meet monthly and weekly with team </vt:lpstr>
      <vt:lpstr>182 km return from kitwanga to terrace bc</vt:lpstr>
      <vt:lpstr>Day one- children and families</vt:lpstr>
      <vt:lpstr>Registration for children and families</vt:lpstr>
      <vt:lpstr>Preparing for the day</vt:lpstr>
      <vt:lpstr>Language staff greet children and families with pancakes and huckleberries</vt:lpstr>
      <vt:lpstr>Traditional welcome from local elementary school and daycare </vt:lpstr>
      <vt:lpstr>Circle time – hunting focus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Consultation</dc:title>
  <dc:creator>Client</dc:creator>
  <cp:lastModifiedBy>Christine Buttkus</cp:lastModifiedBy>
  <cp:revision>22</cp:revision>
  <dcterms:created xsi:type="dcterms:W3CDTF">2006-08-16T00:00:00Z</dcterms:created>
  <dcterms:modified xsi:type="dcterms:W3CDTF">2014-07-26T17:04:33Z</dcterms:modified>
</cp:coreProperties>
</file>